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3" r:id="rId11"/>
    <p:sldId id="314" r:id="rId12"/>
    <p:sldId id="272" r:id="rId13"/>
    <p:sldId id="316" r:id="rId14"/>
    <p:sldId id="279" r:id="rId15"/>
    <p:sldId id="277" r:id="rId16"/>
    <p:sldId id="278" r:id="rId17"/>
    <p:sldId id="273" r:id="rId18"/>
    <p:sldId id="275" r:id="rId19"/>
    <p:sldId id="276" r:id="rId20"/>
    <p:sldId id="280" r:id="rId21"/>
    <p:sldId id="281" r:id="rId22"/>
    <p:sldId id="299" r:id="rId23"/>
    <p:sldId id="282" r:id="rId24"/>
    <p:sldId id="283" r:id="rId25"/>
    <p:sldId id="315" r:id="rId26"/>
    <p:sldId id="284" r:id="rId27"/>
    <p:sldId id="285" r:id="rId28"/>
    <p:sldId id="286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66" r:id="rId51"/>
    <p:sldId id="267" r:id="rId52"/>
    <p:sldId id="268" r:id="rId53"/>
    <p:sldId id="269" r:id="rId54"/>
    <p:sldId id="270" r:id="rId55"/>
    <p:sldId id="301" r:id="rId56"/>
    <p:sldId id="303" r:id="rId57"/>
    <p:sldId id="302" r:id="rId58"/>
    <p:sldId id="300" r:id="rId59"/>
    <p:sldId id="31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35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sheet%20in%20VBD(%20Final)%20-RD%20meeting-May'13.ppt%20(Compatibility%20Mode)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Dengue%20and%20Chikungunya\Chikungunya\Country%20Chikungunya%20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LF\M.f.%20&amp;%20Disease%20trend%20Karnatak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LF\MDA\Overall%20progress%20in%20the%20stat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Status%20of%20NVBDCP\2014%20count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Status%20of%20NVBDCP\2014%20count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Surveillance%20data\Urban-Rural%202001-201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Surveillance%20data\2014\MMR%20DEC%202014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avi\Surveillance%20data\2014\MMR%20DEC%202014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I:\Ravi\Surveillance%20data\2014\Approved%20copy%20FINAL%20ANNUAL%20Malaria%202014.xls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Epidemiology%20of%20Chik%20-Dengue.ppt%20(Compatibility%20Mode)" TargetMode="External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H:\Ravi\Surveillance%20data\2014\DR%2017-12-2014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8988837164741E-2"/>
          <c:y val="0.20548966953751591"/>
          <c:w val="0.82275676310361523"/>
          <c:h val="0.53782628894663309"/>
        </c:manualLayout>
      </c:layout>
      <c:barChart>
        <c:barDir val="col"/>
        <c:grouping val="clustered"/>
        <c:varyColors val="0"/>
        <c:ser>
          <c:idx val="1"/>
          <c:order val="0"/>
          <c:tx>
            <c:v>Malaria cases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'[Worksheet in VBD( Final) -RD meeting-May''13.ppt (Compatibility Mode)]country 96-2012'!$A$4:$A$22</c:f>
              <c:numCache>
                <c:formatCode>General</c:formatCod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numCache>
            </c:numRef>
          </c:cat>
          <c:val>
            <c:numRef>
              <c:f>'[Worksheet in VBD( Final) -RD meeting-May''13.ppt (Compatibility Mode)]country 96-2012'!$B$4:$B$22</c:f>
              <c:numCache>
                <c:formatCode>0.00</c:formatCode>
                <c:ptCount val="19"/>
                <c:pt idx="0">
                  <c:v>3.03</c:v>
                </c:pt>
                <c:pt idx="1">
                  <c:v>2.66</c:v>
                </c:pt>
                <c:pt idx="2">
                  <c:v>2.2200000000000002</c:v>
                </c:pt>
                <c:pt idx="3">
                  <c:v>2.2799999999999998</c:v>
                </c:pt>
                <c:pt idx="4">
                  <c:v>2.0299999999999998</c:v>
                </c:pt>
                <c:pt idx="5">
                  <c:v>2.09</c:v>
                </c:pt>
                <c:pt idx="6">
                  <c:v>1.84</c:v>
                </c:pt>
                <c:pt idx="7">
                  <c:v>1.87</c:v>
                </c:pt>
                <c:pt idx="8">
                  <c:v>1.9200000000000006</c:v>
                </c:pt>
                <c:pt idx="9">
                  <c:v>1.82</c:v>
                </c:pt>
                <c:pt idx="10">
                  <c:v>1.7900000000000018</c:v>
                </c:pt>
                <c:pt idx="11">
                  <c:v>1.5</c:v>
                </c:pt>
                <c:pt idx="12">
                  <c:v>1.52</c:v>
                </c:pt>
                <c:pt idx="13">
                  <c:v>1.56</c:v>
                </c:pt>
                <c:pt idx="14">
                  <c:v>1.59</c:v>
                </c:pt>
                <c:pt idx="15">
                  <c:v>1.31</c:v>
                </c:pt>
                <c:pt idx="16">
                  <c:v>1.02</c:v>
                </c:pt>
                <c:pt idx="17">
                  <c:v>0.88000000000000089</c:v>
                </c:pt>
                <c:pt idx="18">
                  <c:v>1.1000000000000001</c:v>
                </c:pt>
              </c:numCache>
            </c:numRef>
          </c:val>
        </c:ser>
        <c:ser>
          <c:idx val="0"/>
          <c:order val="1"/>
          <c:tx>
            <c:v>Pf cases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'[Worksheet in VBD( Final) -RD meeting-May''13.ppt (Compatibility Mode)]country 96-2012'!$A$4:$A$22</c:f>
              <c:numCache>
                <c:formatCode>General</c:formatCod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numCache>
            </c:numRef>
          </c:cat>
          <c:val>
            <c:numRef>
              <c:f>'[Worksheet in VBD( Final) -RD meeting-May''13.ppt (Compatibility Mode)]country 96-2012'!$C$4:$C$22</c:f>
              <c:numCache>
                <c:formatCode>0.00</c:formatCode>
                <c:ptCount val="19"/>
                <c:pt idx="0">
                  <c:v>1.1800000000000022</c:v>
                </c:pt>
                <c:pt idx="1">
                  <c:v>1.01</c:v>
                </c:pt>
                <c:pt idx="2">
                  <c:v>1.03</c:v>
                </c:pt>
                <c:pt idx="3">
                  <c:v>1.1399999999999975</c:v>
                </c:pt>
                <c:pt idx="4">
                  <c:v>1.04</c:v>
                </c:pt>
                <c:pt idx="5">
                  <c:v>1.01</c:v>
                </c:pt>
                <c:pt idx="6">
                  <c:v>0.9</c:v>
                </c:pt>
                <c:pt idx="7">
                  <c:v>0.86000000000000065</c:v>
                </c:pt>
                <c:pt idx="8">
                  <c:v>0.8900000000000009</c:v>
                </c:pt>
                <c:pt idx="9">
                  <c:v>0.81</c:v>
                </c:pt>
                <c:pt idx="10">
                  <c:v>0.84000000000000064</c:v>
                </c:pt>
                <c:pt idx="11">
                  <c:v>0.7400000000000011</c:v>
                </c:pt>
                <c:pt idx="12">
                  <c:v>0.76000000000000123</c:v>
                </c:pt>
                <c:pt idx="13">
                  <c:v>0.84000000000000064</c:v>
                </c:pt>
                <c:pt idx="14">
                  <c:v>0.83000000000000063</c:v>
                </c:pt>
                <c:pt idx="15">
                  <c:v>0.66000000000000136</c:v>
                </c:pt>
                <c:pt idx="16">
                  <c:v>0.53</c:v>
                </c:pt>
                <c:pt idx="17">
                  <c:v>0.46</c:v>
                </c:pt>
                <c:pt idx="18">
                  <c:v>0.72000000000000064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858368"/>
        <c:axId val="84860288"/>
      </c:barChart>
      <c:lineChart>
        <c:grouping val="standard"/>
        <c:varyColors val="0"/>
        <c:ser>
          <c:idx val="2"/>
          <c:order val="2"/>
          <c:tx>
            <c:v>Death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0066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'[Worksheet in VBD( Final) -RD meeting-May''13.ppt (Compatibility Mode)]country 96-2012'!$A$4:$A$22</c:f>
              <c:numCache>
                <c:formatCode>General</c:formatCod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numCache>
            </c:numRef>
          </c:cat>
          <c:val>
            <c:numRef>
              <c:f>'[Worksheet in VBD( Final) -RD meeting-May''13.ppt (Compatibility Mode)]country 96-2012'!$D$4:$D$22</c:f>
              <c:numCache>
                <c:formatCode>General</c:formatCode>
                <c:ptCount val="19"/>
                <c:pt idx="0">
                  <c:v>1010</c:v>
                </c:pt>
                <c:pt idx="1">
                  <c:v>879</c:v>
                </c:pt>
                <c:pt idx="2" formatCode="General_)">
                  <c:v>664</c:v>
                </c:pt>
                <c:pt idx="3" formatCode="General_)">
                  <c:v>1048</c:v>
                </c:pt>
                <c:pt idx="4" formatCode="General_)">
                  <c:v>932</c:v>
                </c:pt>
                <c:pt idx="5" formatCode="General_)">
                  <c:v>1005</c:v>
                </c:pt>
                <c:pt idx="6" formatCode="General_)">
                  <c:v>973</c:v>
                </c:pt>
                <c:pt idx="7" formatCode="0">
                  <c:v>1006</c:v>
                </c:pt>
                <c:pt idx="8">
                  <c:v>949</c:v>
                </c:pt>
                <c:pt idx="9">
                  <c:v>963</c:v>
                </c:pt>
                <c:pt idx="10">
                  <c:v>1708</c:v>
                </c:pt>
                <c:pt idx="11">
                  <c:v>1311</c:v>
                </c:pt>
                <c:pt idx="12">
                  <c:v>935</c:v>
                </c:pt>
                <c:pt idx="13">
                  <c:v>1144</c:v>
                </c:pt>
                <c:pt idx="14">
                  <c:v>1018</c:v>
                </c:pt>
                <c:pt idx="15">
                  <c:v>753</c:v>
                </c:pt>
                <c:pt idx="16">
                  <c:v>519</c:v>
                </c:pt>
                <c:pt idx="17">
                  <c:v>440</c:v>
                </c:pt>
                <c:pt idx="18">
                  <c:v>561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866560"/>
        <c:axId val="84868096"/>
      </c:lineChart>
      <c:catAx>
        <c:axId val="8485836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8602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848602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50"/>
                  <a:t>Cases(in million)</a:t>
                </a:r>
              </a:p>
            </c:rich>
          </c:tx>
          <c:layout>
            <c:manualLayout>
              <c:xMode val="edge"/>
              <c:yMode val="edge"/>
              <c:x val="1.5959896904778798E-2"/>
              <c:y val="0.32163163815049434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858368"/>
        <c:crosses val="autoZero"/>
        <c:crossBetween val="between"/>
      </c:valAx>
      <c:catAx>
        <c:axId val="84866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868096"/>
        <c:crosses val="autoZero"/>
        <c:auto val="0"/>
        <c:lblAlgn val="ctr"/>
        <c:lblOffset val="100"/>
        <c:noMultiLvlLbl val="0"/>
      </c:catAx>
      <c:valAx>
        <c:axId val="84868096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50"/>
                  <a:t>Deaths(number)</a:t>
                </a:r>
              </a:p>
            </c:rich>
          </c:tx>
          <c:layout>
            <c:manualLayout>
              <c:xMode val="edge"/>
              <c:yMode val="edge"/>
              <c:x val="0.94209084133481291"/>
              <c:y val="0.2903224428055008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866560"/>
        <c:crosses val="max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3715982025951298"/>
          <c:y val="0.92141348773707155"/>
          <c:w val="0.66317731164146165"/>
          <c:h val="5.5118386033619828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tables!$B$26:$B$34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tables!$C$26:$C$34</c:f>
              <c:numCache>
                <c:formatCode>General</c:formatCode>
                <c:ptCount val="9"/>
                <c:pt idx="0">
                  <c:v>1390322</c:v>
                </c:pt>
                <c:pt idx="1">
                  <c:v>59535</c:v>
                </c:pt>
                <c:pt idx="2">
                  <c:v>94931</c:v>
                </c:pt>
                <c:pt idx="3">
                  <c:v>73288</c:v>
                </c:pt>
                <c:pt idx="4">
                  <c:v>48176</c:v>
                </c:pt>
                <c:pt idx="5">
                  <c:v>20402</c:v>
                </c:pt>
                <c:pt idx="6">
                  <c:v>15977</c:v>
                </c:pt>
                <c:pt idx="7">
                  <c:v>18840</c:v>
                </c:pt>
                <c:pt idx="8">
                  <c:v>16020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260224"/>
        <c:axId val="94270208"/>
      </c:barChart>
      <c:catAx>
        <c:axId val="94260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4270208"/>
        <c:crosses val="autoZero"/>
        <c:auto val="1"/>
        <c:lblAlgn val="ctr"/>
        <c:lblOffset val="100"/>
        <c:noMultiLvlLbl val="0"/>
      </c:catAx>
      <c:valAx>
        <c:axId val="94270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260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M.F rate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Sheet1!$C$13:$Z$13</c:f>
              <c:numCache>
                <c:formatCode>General</c:formatCode>
                <c:ptCount val="2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</c:numCache>
            </c:numRef>
          </c:cat>
          <c:val>
            <c:numRef>
              <c:f>Sheet1!$C$14:$Z$14</c:f>
              <c:numCache>
                <c:formatCode>General</c:formatCode>
                <c:ptCount val="24"/>
                <c:pt idx="0">
                  <c:v>1.33</c:v>
                </c:pt>
                <c:pt idx="1">
                  <c:v>1.35</c:v>
                </c:pt>
                <c:pt idx="2">
                  <c:v>1.1000000000000001</c:v>
                </c:pt>
                <c:pt idx="3">
                  <c:v>0.72000000000000008</c:v>
                </c:pt>
                <c:pt idx="4">
                  <c:v>0.79</c:v>
                </c:pt>
                <c:pt idx="5">
                  <c:v>0.79</c:v>
                </c:pt>
                <c:pt idx="6">
                  <c:v>0.64000000000000012</c:v>
                </c:pt>
                <c:pt idx="7">
                  <c:v>0.93</c:v>
                </c:pt>
                <c:pt idx="8">
                  <c:v>0.92</c:v>
                </c:pt>
                <c:pt idx="9">
                  <c:v>1</c:v>
                </c:pt>
                <c:pt idx="10">
                  <c:v>0.71000000000000008</c:v>
                </c:pt>
                <c:pt idx="11">
                  <c:v>0.65000000000000013</c:v>
                </c:pt>
                <c:pt idx="12">
                  <c:v>0.67000000000000015</c:v>
                </c:pt>
                <c:pt idx="13">
                  <c:v>0.56000000000000005</c:v>
                </c:pt>
                <c:pt idx="14">
                  <c:v>0.47000000000000003</c:v>
                </c:pt>
                <c:pt idx="15">
                  <c:v>0.37000000000000005</c:v>
                </c:pt>
                <c:pt idx="16">
                  <c:v>0.36000000000000004</c:v>
                </c:pt>
                <c:pt idx="17">
                  <c:v>0.39000000000000007</c:v>
                </c:pt>
                <c:pt idx="18">
                  <c:v>0.53</c:v>
                </c:pt>
                <c:pt idx="19">
                  <c:v>0.26</c:v>
                </c:pt>
                <c:pt idx="20">
                  <c:v>0.26</c:v>
                </c:pt>
                <c:pt idx="21">
                  <c:v>0.19</c:v>
                </c:pt>
                <c:pt idx="22">
                  <c:v>0.28000000000000008</c:v>
                </c:pt>
                <c:pt idx="23">
                  <c:v>0.37000000000000005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373376"/>
        <c:axId val="94374912"/>
      </c:lineChart>
      <c:catAx>
        <c:axId val="9437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4374912"/>
        <c:crosses val="autoZero"/>
        <c:auto val="1"/>
        <c:lblAlgn val="ctr"/>
        <c:lblOffset val="100"/>
        <c:noMultiLvlLbl val="0"/>
      </c:catAx>
      <c:valAx>
        <c:axId val="943749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437337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Coverage!$H$2</c:f>
              <c:strCache>
                <c:ptCount val="1"/>
                <c:pt idx="0">
                  <c:v>Coverage</c:v>
                </c:pt>
              </c:strCache>
            </c:strRef>
          </c:tx>
          <c:invertIfNegative val="0"/>
          <c:cat>
            <c:numRef>
              <c:f>Coverage!$G$3:$G$12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2014</c:v>
                </c:pt>
              </c:numCache>
            </c:numRef>
          </c:cat>
          <c:val>
            <c:numRef>
              <c:f>Coverage!$H$3:$H$12</c:f>
              <c:numCache>
                <c:formatCode>General</c:formatCode>
                <c:ptCount val="10"/>
                <c:pt idx="0">
                  <c:v>85.22</c:v>
                </c:pt>
                <c:pt idx="1">
                  <c:v>89.88</c:v>
                </c:pt>
                <c:pt idx="2">
                  <c:v>90.33</c:v>
                </c:pt>
                <c:pt idx="3">
                  <c:v>90.66</c:v>
                </c:pt>
                <c:pt idx="4">
                  <c:v>90.92</c:v>
                </c:pt>
                <c:pt idx="5">
                  <c:v>89.3</c:v>
                </c:pt>
                <c:pt idx="6">
                  <c:v>91.72</c:v>
                </c:pt>
                <c:pt idx="7" formatCode="0.00">
                  <c:v>92.201586563100022</c:v>
                </c:pt>
                <c:pt idx="8">
                  <c:v>91</c:v>
                </c:pt>
                <c:pt idx="9">
                  <c:v>92.7</c:v>
                </c:pt>
              </c:numCache>
            </c:numRef>
          </c:val>
        </c:ser>
        <c:ser>
          <c:idx val="1"/>
          <c:order val="1"/>
          <c:tx>
            <c:strRef>
              <c:f>Coverage!$I$2</c:f>
              <c:strCache>
                <c:ptCount val="1"/>
                <c:pt idx="0">
                  <c:v>Compliance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Coverage!$G$3:$G$12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2014</c:v>
                </c:pt>
              </c:numCache>
            </c:numRef>
          </c:cat>
          <c:val>
            <c:numRef>
              <c:f>Coverage!$I$3:$I$12</c:f>
              <c:numCache>
                <c:formatCode>General</c:formatCode>
                <c:ptCount val="10"/>
                <c:pt idx="3">
                  <c:v>63.09</c:v>
                </c:pt>
                <c:pt idx="4">
                  <c:v>70.679999999999993</c:v>
                </c:pt>
                <c:pt idx="5">
                  <c:v>61.309999999999995</c:v>
                </c:pt>
                <c:pt idx="6">
                  <c:v>72.78</c:v>
                </c:pt>
                <c:pt idx="7">
                  <c:v>70.739999999999995</c:v>
                </c:pt>
                <c:pt idx="8">
                  <c:v>81.7</c:v>
                </c:pt>
                <c:pt idx="9">
                  <c:v>71.8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387584"/>
        <c:axId val="94430336"/>
      </c:barChart>
      <c:catAx>
        <c:axId val="9438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4430336"/>
        <c:crosses val="autoZero"/>
        <c:auto val="1"/>
        <c:lblAlgn val="ctr"/>
        <c:lblOffset val="100"/>
        <c:noMultiLvlLbl val="0"/>
      </c:catAx>
      <c:valAx>
        <c:axId val="94430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38758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tint val="70000"/>
                      <a:satMod val="130000"/>
                    </a:schemeClr>
                  </a:gs>
                  <a:gs pos="43000">
                    <a:schemeClr val="accent1">
                      <a:tint val="44000"/>
                      <a:satMod val="165000"/>
                    </a:schemeClr>
                  </a:gs>
                  <a:gs pos="93000">
                    <a:schemeClr val="accent1">
                      <a:tint val="15000"/>
                      <a:satMod val="165000"/>
                    </a:schemeClr>
                  </a:gs>
                  <a:gs pos="100000">
                    <a:schemeClr val="accent1">
                      <a:tint val="5000"/>
                      <a:satMod val="2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chemeClr val="accent1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1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Lbls>
            <c:dLbl>
              <c:idx val="0"/>
              <c:layout>
                <c:manualLayout>
                  <c:x val="1.7335958005249345E-2"/>
                  <c:y val="-0.1243868474773986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405131257482294"/>
                  <c:y val="-6.23512489222637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0858398950131247"/>
                  <c:y val="-9.3335520559930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8.3650809273841165E-2"/>
                  <c:y val="-6.828339165937591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Orissa</c:v>
                </c:pt>
                <c:pt idx="1">
                  <c:v>Chattisgarh</c:v>
                </c:pt>
                <c:pt idx="2">
                  <c:v>Jharkhand</c:v>
                </c:pt>
                <c:pt idx="3">
                  <c:v>M.P.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395035</c:v>
                </c:pt>
                <c:pt idx="1">
                  <c:v>128993</c:v>
                </c:pt>
                <c:pt idx="2">
                  <c:v>103735</c:v>
                </c:pt>
                <c:pt idx="3">
                  <c:v>96879</c:v>
                </c:pt>
                <c:pt idx="4">
                  <c:v>378492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10136625109361357"/>
                  <c:y val="-0.195587999416739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1816491688538936E-3"/>
                  <c:y val="-1.31481481481481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0073234595675561"/>
                  <c:y val="-3.48272090988626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8.6576615423072226E-2"/>
                  <c:y val="4.495625546806649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9.4610361204849655E-2"/>
                  <c:y val="-3.64586614173228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2173556430446196"/>
                  <c:y val="6.36340769903762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Sheet1!$B$11:$B$16</c:f>
              <c:strCache>
                <c:ptCount val="6"/>
                <c:pt idx="0">
                  <c:v>Orissa</c:v>
                </c:pt>
                <c:pt idx="1">
                  <c:v>Chattisgarh</c:v>
                </c:pt>
                <c:pt idx="2">
                  <c:v>Tripura</c:v>
                </c:pt>
                <c:pt idx="3">
                  <c:v>Jharkhand</c:v>
                </c:pt>
                <c:pt idx="4">
                  <c:v>M.P.</c:v>
                </c:pt>
                <c:pt idx="5">
                  <c:v>Others</c:v>
                </c:pt>
              </c:strCache>
            </c:strRef>
          </c:cat>
          <c:val>
            <c:numRef>
              <c:f>Sheet1!$C$11:$C$16</c:f>
              <c:numCache>
                <c:formatCode>General</c:formatCode>
                <c:ptCount val="6"/>
                <c:pt idx="0">
                  <c:v>342280</c:v>
                </c:pt>
                <c:pt idx="1">
                  <c:v>108874</c:v>
                </c:pt>
                <c:pt idx="2">
                  <c:v>49653</c:v>
                </c:pt>
                <c:pt idx="3">
                  <c:v>46448</c:v>
                </c:pt>
                <c:pt idx="4">
                  <c:v>41638</c:v>
                </c:pt>
                <c:pt idx="5">
                  <c:v>133655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</c:spPr>
          <c:invertIfNegative val="0"/>
          <c:cat>
            <c:numRef>
              <c:f>Sheet1!$J$11:$Q$11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Sheet1!$J$12:$Q$12</c:f>
              <c:numCache>
                <c:formatCode>General</c:formatCode>
                <c:ptCount val="8"/>
                <c:pt idx="0">
                  <c:v>38936</c:v>
                </c:pt>
                <c:pt idx="1">
                  <c:v>38156</c:v>
                </c:pt>
                <c:pt idx="2">
                  <c:v>29394</c:v>
                </c:pt>
                <c:pt idx="3">
                  <c:v>35986</c:v>
                </c:pt>
                <c:pt idx="4">
                  <c:v>17440</c:v>
                </c:pt>
                <c:pt idx="5">
                  <c:v>9649</c:v>
                </c:pt>
                <c:pt idx="6">
                  <c:v>8588</c:v>
                </c:pt>
                <c:pt idx="7">
                  <c:v>7395</c:v>
                </c:pt>
              </c:numCache>
            </c:numRef>
          </c:val>
        </c:ser>
        <c:ser>
          <c:idx val="1"/>
          <c:order val="1"/>
          <c:tx>
            <c:strRef>
              <c:f>Sheet1!$B$13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Sheet1!$J$11:$Q$11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Sheet1!$J$13:$Q$13</c:f>
              <c:numCache>
                <c:formatCode>General</c:formatCode>
                <c:ptCount val="8"/>
                <c:pt idx="0">
                  <c:v>9626</c:v>
                </c:pt>
                <c:pt idx="1">
                  <c:v>9182</c:v>
                </c:pt>
                <c:pt idx="2">
                  <c:v>7445</c:v>
                </c:pt>
                <c:pt idx="3">
                  <c:v>8326</c:v>
                </c:pt>
                <c:pt idx="4">
                  <c:v>6799</c:v>
                </c:pt>
                <c:pt idx="5">
                  <c:v>6769</c:v>
                </c:pt>
                <c:pt idx="6">
                  <c:v>4714</c:v>
                </c:pt>
                <c:pt idx="7">
                  <c:v>7399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791936"/>
        <c:axId val="92793472"/>
      </c:barChart>
      <c:catAx>
        <c:axId val="9279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2793472"/>
        <c:crosses val="autoZero"/>
        <c:auto val="1"/>
        <c:lblAlgn val="ctr"/>
        <c:lblOffset val="100"/>
        <c:noMultiLvlLbl val="0"/>
      </c:catAx>
      <c:valAx>
        <c:axId val="9279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7919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5.0570647419072613E-2"/>
                  <c:y val="-0.22991506270049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3954724409448825E-2"/>
                  <c:y val="2.41232866724992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4.7177165354330711E-2"/>
                  <c:y val="-9.8024205307670415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Sheet1!$A$2:$A$9</c:f>
              <c:strCache>
                <c:ptCount val="8"/>
                <c:pt idx="0">
                  <c:v>Dakshina Kannada</c:v>
                </c:pt>
                <c:pt idx="1">
                  <c:v>Udupi</c:v>
                </c:pt>
                <c:pt idx="2">
                  <c:v>Bagalkot</c:v>
                </c:pt>
                <c:pt idx="3">
                  <c:v>Koppal</c:v>
                </c:pt>
                <c:pt idx="4">
                  <c:v>Gadag</c:v>
                </c:pt>
                <c:pt idx="5">
                  <c:v>Haveri</c:v>
                </c:pt>
                <c:pt idx="6">
                  <c:v>Gulbarga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8240</c:v>
                </c:pt>
                <c:pt idx="1">
                  <c:v>1639</c:v>
                </c:pt>
                <c:pt idx="2">
                  <c:v>667</c:v>
                </c:pt>
                <c:pt idx="3">
                  <c:v>580</c:v>
                </c:pt>
                <c:pt idx="4">
                  <c:v>540</c:v>
                </c:pt>
                <c:pt idx="5">
                  <c:v>363</c:v>
                </c:pt>
                <c:pt idx="6">
                  <c:v>280</c:v>
                </c:pt>
                <c:pt idx="7">
                  <c:v>2286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1.2883858267716592E-2"/>
                  <c:y val="-0.16822506561679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8051993500812397E-2"/>
                  <c:y val="-3.1773622047244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8992813398325207E-2"/>
                  <c:y val="9.851268591426074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5.2579865016872798E-2"/>
                  <c:y val="-5.5577427821522482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6.5897965879265094E-2"/>
                  <c:y val="9.467410323709565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Sheet1!$A$14:$A$19</c:f>
              <c:strCache>
                <c:ptCount val="6"/>
                <c:pt idx="0">
                  <c:v>Dakshina Kannada</c:v>
                </c:pt>
                <c:pt idx="1">
                  <c:v>Udupi</c:v>
                </c:pt>
                <c:pt idx="2">
                  <c:v>Bagalkot</c:v>
                </c:pt>
                <c:pt idx="3">
                  <c:v>Raichur</c:v>
                </c:pt>
                <c:pt idx="4">
                  <c:v>Gulbarga</c:v>
                </c:pt>
                <c:pt idx="5">
                  <c:v>Others</c:v>
                </c:pt>
              </c:strCache>
            </c:strRef>
          </c:cat>
          <c:val>
            <c:numRef>
              <c:f>Sheet1!$B$14:$B$19</c:f>
              <c:numCache>
                <c:formatCode>General</c:formatCode>
                <c:ptCount val="6"/>
                <c:pt idx="0">
                  <c:v>719</c:v>
                </c:pt>
                <c:pt idx="1">
                  <c:v>123</c:v>
                </c:pt>
                <c:pt idx="2">
                  <c:v>87</c:v>
                </c:pt>
                <c:pt idx="3">
                  <c:v>60</c:v>
                </c:pt>
                <c:pt idx="4">
                  <c:v>38</c:v>
                </c:pt>
                <c:pt idx="5">
                  <c:v>276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Sheet1!$A$18:$G$18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Sheet1!$A$19:$G$19</c:f>
              <c:numCache>
                <c:formatCode>General</c:formatCode>
                <c:ptCount val="7"/>
                <c:pt idx="0">
                  <c:v>12561</c:v>
                </c:pt>
                <c:pt idx="1">
                  <c:v>15535</c:v>
                </c:pt>
                <c:pt idx="2">
                  <c:v>28292</c:v>
                </c:pt>
                <c:pt idx="3">
                  <c:v>18860</c:v>
                </c:pt>
                <c:pt idx="4">
                  <c:v>46902</c:v>
                </c:pt>
                <c:pt idx="5">
                  <c:v>75808</c:v>
                </c:pt>
                <c:pt idx="6">
                  <c:v>40425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702976"/>
        <c:axId val="92717056"/>
      </c:barChart>
      <c:catAx>
        <c:axId val="9270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2717056"/>
        <c:crosses val="autoZero"/>
        <c:auto val="1"/>
        <c:lblAlgn val="ctr"/>
        <c:lblOffset val="100"/>
        <c:noMultiLvlLbl val="0"/>
      </c:catAx>
      <c:valAx>
        <c:axId val="927170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27029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IN" sz="3600" dirty="0"/>
              <a:t>Dengue in Karnataka 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'[Chart in Epidemiology of Chik -Dengue.ppt (Compatibility Mode)]2005-11 (2)'!$C$2:$L$2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'[Chart in Epidemiology of Chik -Dengue.ppt (Compatibility Mode)]2005-11 (2)'!$C$34:$L$34</c:f>
              <c:numCache>
                <c:formatCode>General</c:formatCode>
                <c:ptCount val="10"/>
                <c:pt idx="0">
                  <c:v>587</c:v>
                </c:pt>
                <c:pt idx="1">
                  <c:v>109</c:v>
                </c:pt>
                <c:pt idx="2">
                  <c:v>228</c:v>
                </c:pt>
                <c:pt idx="3">
                  <c:v>339</c:v>
                </c:pt>
                <c:pt idx="4">
                  <c:v>1727</c:v>
                </c:pt>
                <c:pt idx="5">
                  <c:v>2285</c:v>
                </c:pt>
                <c:pt idx="6">
                  <c:v>409</c:v>
                </c:pt>
                <c:pt idx="7">
                  <c:v>3924</c:v>
                </c:pt>
                <c:pt idx="8">
                  <c:v>6290</c:v>
                </c:pt>
                <c:pt idx="9">
                  <c:v>3066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086080"/>
        <c:axId val="93087616"/>
        <c:axId val="0"/>
      </c:bar3DChart>
      <c:catAx>
        <c:axId val="9308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3087616"/>
        <c:crosses val="autoZero"/>
        <c:auto val="1"/>
        <c:lblAlgn val="ctr"/>
        <c:lblOffset val="100"/>
        <c:noMultiLvlLbl val="0"/>
      </c:catAx>
      <c:valAx>
        <c:axId val="930876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30860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800"/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Districtwise incidence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4.7328521434820837E-2"/>
                  <c:y val="-4.4183799941674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1970472440944877E-2"/>
                  <c:y val="-9.59776902887139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7.8862204724409524E-2"/>
                  <c:y val="-3.23942840478273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'[DR 17-12-2014.xlsx]DDR 17-12-14 (2)'!$J$7:$J$14</c:f>
              <c:strCache>
                <c:ptCount val="8"/>
                <c:pt idx="0">
                  <c:v>Bangalore City</c:v>
                </c:pt>
                <c:pt idx="1">
                  <c:v>Bellary</c:v>
                </c:pt>
                <c:pt idx="2">
                  <c:v>Raichur</c:v>
                </c:pt>
                <c:pt idx="3">
                  <c:v>Chitradurga</c:v>
                </c:pt>
                <c:pt idx="4">
                  <c:v>Bangalore(U)</c:v>
                </c:pt>
                <c:pt idx="5">
                  <c:v>Dakshina Kannada</c:v>
                </c:pt>
                <c:pt idx="6">
                  <c:v>Udupi</c:v>
                </c:pt>
                <c:pt idx="7">
                  <c:v>Others</c:v>
                </c:pt>
              </c:strCache>
            </c:strRef>
          </c:cat>
          <c:val>
            <c:numRef>
              <c:f>'[DR 17-12-2014.xlsx]DDR 17-12-14 (2)'!$K$7:$K$14</c:f>
              <c:numCache>
                <c:formatCode>General</c:formatCode>
                <c:ptCount val="8"/>
                <c:pt idx="0">
                  <c:v>787</c:v>
                </c:pt>
                <c:pt idx="1">
                  <c:v>445</c:v>
                </c:pt>
                <c:pt idx="2">
                  <c:v>230</c:v>
                </c:pt>
                <c:pt idx="3">
                  <c:v>174</c:v>
                </c:pt>
                <c:pt idx="4">
                  <c:v>162</c:v>
                </c:pt>
                <c:pt idx="5">
                  <c:v>122</c:v>
                </c:pt>
                <c:pt idx="6">
                  <c:v>112</c:v>
                </c:pt>
                <c:pt idx="7">
                  <c:v>1034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B8D7F-F191-46F6-9399-377F9313B716}" type="doc">
      <dgm:prSet loTypeId="urn:microsoft.com/office/officeart/2005/8/layout/vList2" loCatId="list" qsTypeId="urn:microsoft.com/office/officeart/2005/8/quickstyle/simple4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AF966E12-20D9-4184-AF97-E304046D6BF0}">
      <dgm:prSet/>
      <dgm:spPr/>
      <dgm:t>
        <a:bodyPr/>
        <a:lstStyle/>
        <a:p>
          <a:pPr algn="ctr" rtl="0"/>
          <a:r>
            <a:rPr lang="en-US" b="1" dirty="0" err="1" smtClean="0"/>
            <a:t>Aedes</a:t>
          </a:r>
          <a:r>
            <a:rPr lang="en-US" b="1" dirty="0" smtClean="0"/>
            <a:t>  Mosquito</a:t>
          </a:r>
          <a:endParaRPr lang="en-US" b="1" dirty="0"/>
        </a:p>
      </dgm:t>
    </dgm:pt>
    <dgm:pt modelId="{62F934E1-0F4B-44FD-8D46-95E7AD58D428}" type="parTrans" cxnId="{F79304B8-DF64-4EF5-90EE-E9C230F3C8FB}">
      <dgm:prSet/>
      <dgm:spPr/>
      <dgm:t>
        <a:bodyPr/>
        <a:lstStyle/>
        <a:p>
          <a:endParaRPr lang="en-US"/>
        </a:p>
      </dgm:t>
    </dgm:pt>
    <dgm:pt modelId="{62062D44-7901-4040-BB5F-350D300301D9}" type="sibTrans" cxnId="{F79304B8-DF64-4EF5-90EE-E9C230F3C8FB}">
      <dgm:prSet/>
      <dgm:spPr/>
      <dgm:t>
        <a:bodyPr/>
        <a:lstStyle/>
        <a:p>
          <a:endParaRPr lang="en-US"/>
        </a:p>
      </dgm:t>
    </dgm:pt>
    <dgm:pt modelId="{C3A74E83-A2FF-446C-8E44-717856222BBE}" type="pres">
      <dgm:prSet presAssocID="{C3CB8D7F-F191-46F6-9399-377F9313B7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6FDF8A-8F44-426C-95B2-A960CF5BE626}" type="pres">
      <dgm:prSet presAssocID="{AF966E12-20D9-4184-AF97-E304046D6BF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641A1E-5A06-4964-BE15-7C7F1C56A568}" type="presOf" srcId="{C3CB8D7F-F191-46F6-9399-377F9313B716}" destId="{C3A74E83-A2FF-446C-8E44-717856222BBE}" srcOrd="0" destOrd="0" presId="urn:microsoft.com/office/officeart/2005/8/layout/vList2"/>
    <dgm:cxn modelId="{55C063AE-9782-4468-9D70-4F5613C43F20}" type="presOf" srcId="{AF966E12-20D9-4184-AF97-E304046D6BF0}" destId="{AD6FDF8A-8F44-426C-95B2-A960CF5BE626}" srcOrd="0" destOrd="0" presId="urn:microsoft.com/office/officeart/2005/8/layout/vList2"/>
    <dgm:cxn modelId="{F79304B8-DF64-4EF5-90EE-E9C230F3C8FB}" srcId="{C3CB8D7F-F191-46F6-9399-377F9313B716}" destId="{AF966E12-20D9-4184-AF97-E304046D6BF0}" srcOrd="0" destOrd="0" parTransId="{62F934E1-0F4B-44FD-8D46-95E7AD58D428}" sibTransId="{62062D44-7901-4040-BB5F-350D300301D9}"/>
    <dgm:cxn modelId="{AE5BCDC7-27CE-4B01-B3AB-8F56789FE0FD}" type="presParOf" srcId="{C3A74E83-A2FF-446C-8E44-717856222BBE}" destId="{AD6FDF8A-8F44-426C-95B2-A960CF5BE6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FDF8A-8F44-426C-95B2-A960CF5BE626}">
      <dsp:nvSpPr>
        <dsp:cNvPr id="0" name=""/>
        <dsp:cNvSpPr/>
      </dsp:nvSpPr>
      <dsp:spPr>
        <a:xfrm>
          <a:off x="0" y="8869"/>
          <a:ext cx="6553199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/>
            <a:t>Aedes</a:t>
          </a:r>
          <a:r>
            <a:rPr lang="en-US" sz="2600" b="1" kern="1200" dirty="0" smtClean="0"/>
            <a:t>  Mosquito</a:t>
          </a:r>
          <a:endParaRPr lang="en-US" sz="2600" b="1" kern="1200" dirty="0"/>
        </a:p>
      </dsp:txBody>
      <dsp:txXfrm>
        <a:off x="30442" y="39311"/>
        <a:ext cx="6492315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0.00826</cdr:x>
      <cdr:y>0.95344</cdr:y>
    </cdr:from>
    <cdr:to>
      <cdr:x>0.11334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674" y="2068562"/>
          <a:ext cx="428144" cy="101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0.01889</cdr:x>
      <cdr:y>0.93126</cdr:y>
    </cdr:from>
    <cdr:to>
      <cdr:x>0.12279</cdr:x>
      <cdr:y>0.9989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6969" y="2020455"/>
          <a:ext cx="423333" cy="1467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800"/>
            <a:t>*Prov.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C08B1-A501-4B85-B52B-CC3A375A481A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136D1-B006-4D2B-B600-D609DFDFAB8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1295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C4EB3D-CC71-4C66-B690-BDFA0D8903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59" tIns="46580" rIns="93159" bIns="46580" anchor="b"/>
          <a:lstStyle/>
          <a:p>
            <a:pPr algn="r"/>
            <a:fld id="{3512CDF5-299F-4859-8483-D6BDB7A221C3}" type="slidenum">
              <a:rPr lang="en-US" sz="1200">
                <a:latin typeface="Times New Roman" pitchFamily="18" charset="0"/>
                <a:cs typeface="Tahoma" pitchFamily="34" charset="0"/>
              </a:rPr>
              <a:pPr algn="r"/>
              <a:t>4</a:t>
            </a:fld>
            <a:endParaRPr lang="en-US" sz="1200"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wrap="square" lIns="93159" tIns="46580" rIns="93159" bIns="4658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i-I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09578FA1-353D-41E0-A93A-13070CFFE32E}" type="slidenum">
              <a:rPr lang="en-IN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21</a:t>
            </a:fld>
            <a:endParaRPr lang="en-IN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10240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/>
            <a:fld id="{D7040031-FBC4-4513-8B75-A07465A22E8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D7BF4B8E-7DB0-4D75-ABEA-FBD0EFDBD8BA}" type="slidenum">
              <a:rPr lang="en-US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pPr eaLnBrk="1" hangingPunct="1"/>
              <a:t>24</a:t>
            </a:fld>
            <a:endParaRPr lang="en-US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fld id="{7842DA3A-1346-4484-8C48-59E9963B2D68}" type="slidenum">
              <a:rPr lang="en-IN">
                <a:latin typeface="Arial" pitchFamily="34" charset="0"/>
              </a:rPr>
              <a:pPr eaLnBrk="1" hangingPunct="1"/>
              <a:t>40</a:t>
            </a:fld>
            <a:endParaRPr lang="en-IN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F9316266-A411-4EFD-B549-E3AB480289AD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43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fld id="{AFCAE4BF-51FA-485F-B755-F16F0DF58102}" type="slidenum">
              <a:rPr lang="en-IN">
                <a:latin typeface="Arial" pitchFamily="34" charset="0"/>
              </a:rPr>
              <a:pPr eaLnBrk="1" hangingPunct="1"/>
              <a:t>44</a:t>
            </a:fld>
            <a:endParaRPr lang="en-IN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A3C4D98-7555-4E32-8396-D77A665AFAEA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965B0FB-61FA-4000-AE11-0D65E3283759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286638-113D-4224-A5BE-9E50A99A4BC1}" type="datetimeFigureOut">
              <a:rPr lang="en-IN" smtClean="0"/>
              <a:pPr/>
              <a:t>31-10-2015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7B2FC5-3AD0-4236-BA92-23806A58B3EE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/>
              <a:t>Challenges </a:t>
            </a:r>
            <a:r>
              <a:rPr lang="en-IN" b="1" dirty="0"/>
              <a:t>for control of vector borne diseases in an urban context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791200"/>
            <a:ext cx="7854696" cy="1752600"/>
          </a:xfrm>
        </p:spPr>
        <p:txBody>
          <a:bodyPr/>
          <a:lstStyle/>
          <a:p>
            <a:r>
              <a:rPr lang="en-US" dirty="0" smtClean="0"/>
              <a:t>Dr. K. Ravi Kumar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Achievements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Moving towards elimination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the Challenges</a:t>
            </a:r>
            <a:r>
              <a:rPr lang="en-US" dirty="0" smtClean="0"/>
              <a:t>??? Technica</a:t>
            </a:r>
            <a:r>
              <a:rPr lang="en-US" dirty="0" smtClean="0"/>
              <a:t>l..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610600" cy="487997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Diagnosis </a:t>
            </a:r>
            <a:r>
              <a:rPr lang="en-US" sz="3600" dirty="0" smtClean="0">
                <a:latin typeface="Comic Sans MS" pitchFamily="66" charset="0"/>
              </a:rPr>
              <a:t>and Monitoring</a:t>
            </a:r>
          </a:p>
          <a:p>
            <a:r>
              <a:rPr lang="en-US" sz="3600" dirty="0" smtClean="0">
                <a:latin typeface="Comic Sans MS" pitchFamily="66" charset="0"/>
              </a:rPr>
              <a:t>Unpredictable nature of development of complications</a:t>
            </a:r>
            <a:r>
              <a:rPr lang="en-US" sz="3600" dirty="0" smtClean="0">
                <a:latin typeface="Comic Sans MS" pitchFamily="66" charset="0"/>
              </a:rPr>
              <a:t>.</a:t>
            </a:r>
            <a:endParaRPr lang="en-US" sz="3600" dirty="0" smtClean="0">
              <a:latin typeface="Comic Sans MS" pitchFamily="66" charset="0"/>
            </a:endParaRPr>
          </a:p>
          <a:p>
            <a:r>
              <a:rPr lang="en-US" sz="3600" dirty="0" smtClean="0">
                <a:latin typeface="Comic Sans MS" pitchFamily="66" charset="0"/>
              </a:rPr>
              <a:t>Drug resistance </a:t>
            </a:r>
          </a:p>
          <a:p>
            <a:r>
              <a:rPr lang="en-US" sz="3600" dirty="0" smtClean="0">
                <a:latin typeface="Comic Sans MS" pitchFamily="66" charset="0"/>
              </a:rPr>
              <a:t>Co-infections and co-morbidities</a:t>
            </a:r>
          </a:p>
          <a:p>
            <a:r>
              <a:rPr lang="en-US" sz="3600" dirty="0" smtClean="0">
                <a:latin typeface="Comic Sans MS" pitchFamily="66" charset="0"/>
              </a:rPr>
              <a:t>Pregnancy</a:t>
            </a:r>
          </a:p>
          <a:p>
            <a:r>
              <a:rPr lang="en-US" sz="3600" dirty="0" smtClean="0">
                <a:latin typeface="Comic Sans MS" pitchFamily="66" charset="0"/>
              </a:rPr>
              <a:t>Vivax  and </a:t>
            </a:r>
            <a:r>
              <a:rPr lang="en-US" sz="3600" dirty="0" smtClean="0">
                <a:latin typeface="Comic Sans MS" pitchFamily="66" charset="0"/>
              </a:rPr>
              <a:t>complications; </a:t>
            </a:r>
            <a:r>
              <a:rPr lang="en-US" sz="3600" dirty="0" smtClean="0">
                <a:latin typeface="Comic Sans MS" pitchFamily="66" charset="0"/>
              </a:rPr>
              <a:t>Relapses</a:t>
            </a:r>
            <a:endParaRPr lang="en-US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the </a:t>
            </a:r>
            <a:r>
              <a:rPr lang="en-US" dirty="0" smtClean="0"/>
              <a:t>challenges in urban?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 vert="horz">
            <a:no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Poor infrastructure and low priority</a:t>
            </a:r>
          </a:p>
          <a:p>
            <a:r>
              <a:rPr lang="en-US" sz="2800" dirty="0" smtClean="0">
                <a:latin typeface="Comic Sans MS" pitchFamily="66" charset="0"/>
              </a:rPr>
              <a:t>Ineffectiveness of insecticidal residual spray and dependence only on </a:t>
            </a:r>
            <a:r>
              <a:rPr lang="en-US" sz="2800" dirty="0" err="1" smtClean="0">
                <a:latin typeface="Comic Sans MS" pitchFamily="66" charset="0"/>
              </a:rPr>
              <a:t>antilarval</a:t>
            </a:r>
            <a:r>
              <a:rPr lang="en-US" sz="2800" dirty="0" smtClean="0">
                <a:latin typeface="Comic Sans MS" pitchFamily="66" charset="0"/>
              </a:rPr>
              <a:t> measures</a:t>
            </a:r>
          </a:p>
          <a:p>
            <a:r>
              <a:rPr lang="en-US" sz="2800" dirty="0" smtClean="0">
                <a:latin typeface="Comic Sans MS" pitchFamily="66" charset="0"/>
              </a:rPr>
              <a:t>Single method has limitations and a combination of approaches is required. </a:t>
            </a:r>
            <a:endParaRPr lang="en-US" sz="2800" dirty="0" smtClean="0">
              <a:latin typeface="Comic Sans MS" pitchFamily="66" charset="0"/>
            </a:endParaRPr>
          </a:p>
          <a:p>
            <a:pPr lvl="1"/>
            <a:r>
              <a:rPr lang="en-US" dirty="0" smtClean="0">
                <a:latin typeface="Comic Sans MS" pitchFamily="66" charset="0"/>
              </a:rPr>
              <a:t>Biocides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Insect growth regulators; </a:t>
            </a:r>
            <a:r>
              <a:rPr lang="en-US" dirty="0" err="1" smtClean="0">
                <a:latin typeface="Comic Sans MS" pitchFamily="66" charset="0"/>
              </a:rPr>
              <a:t>Diflubenzeron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sz="2800" dirty="0" smtClean="0">
                <a:latin typeface="Comic Sans MS" pitchFamily="66" charset="0"/>
              </a:rPr>
              <a:t>Variety of breeding places of </a:t>
            </a:r>
            <a:r>
              <a:rPr lang="en-US" sz="2800" dirty="0" err="1" smtClean="0">
                <a:latin typeface="Comic Sans MS" pitchFamily="66" charset="0"/>
              </a:rPr>
              <a:t>anophelines</a:t>
            </a:r>
            <a:endParaRPr lang="en-US" sz="2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800" dirty="0" smtClean="0">
              <a:latin typeface="Comic Sans MS" pitchFamily="66" charset="0"/>
            </a:endParaRPr>
          </a:p>
          <a:p>
            <a:endParaRPr lang="en-IN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What are the challenges?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 vert="horz">
            <a:no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Construction </a:t>
            </a:r>
            <a:r>
              <a:rPr lang="en-US" sz="3600" dirty="0" smtClean="0">
                <a:latin typeface="Comic Sans MS" pitchFamily="66" charset="0"/>
              </a:rPr>
              <a:t>activities: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sz="3200" dirty="0" err="1" smtClean="0">
                <a:latin typeface="Comic Sans MS" pitchFamily="66" charset="0"/>
              </a:rPr>
              <a:t>Labourers</a:t>
            </a:r>
            <a:r>
              <a:rPr lang="en-US" sz="3200" dirty="0" smtClean="0">
                <a:latin typeface="Comic Sans MS" pitchFamily="66" charset="0"/>
              </a:rPr>
              <a:t> 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sz="3200" dirty="0" smtClean="0">
                <a:latin typeface="Comic Sans MS" pitchFamily="66" charset="0"/>
              </a:rPr>
              <a:t>Increased breeding places</a:t>
            </a:r>
          </a:p>
          <a:p>
            <a:r>
              <a:rPr lang="en-US" sz="3600" dirty="0" smtClean="0">
                <a:latin typeface="Comic Sans MS" pitchFamily="66" charset="0"/>
              </a:rPr>
              <a:t>Adherence to national guidelines of treatment</a:t>
            </a:r>
          </a:p>
          <a:p>
            <a:r>
              <a:rPr lang="en-US" sz="3600" dirty="0" smtClean="0">
                <a:latin typeface="Comic Sans MS" pitchFamily="66" charset="0"/>
              </a:rPr>
              <a:t>Fake </a:t>
            </a:r>
            <a:r>
              <a:rPr lang="en-US" sz="3600" dirty="0" smtClean="0">
                <a:latin typeface="Comic Sans MS" pitchFamily="66" charset="0"/>
              </a:rPr>
              <a:t>drugs</a:t>
            </a:r>
          </a:p>
          <a:p>
            <a:r>
              <a:rPr lang="en-US" sz="3600" dirty="0" smtClean="0">
                <a:latin typeface="Comic Sans MS" pitchFamily="66" charset="0"/>
              </a:rPr>
              <a:t>Governance issues</a:t>
            </a:r>
          </a:p>
          <a:p>
            <a:r>
              <a:rPr lang="en-US" sz="3600" dirty="0" smtClean="0">
                <a:latin typeface="Comic Sans MS" pitchFamily="66" charset="0"/>
              </a:rPr>
              <a:t>NUHM also has low priority for VBDs</a:t>
            </a:r>
            <a:endParaRPr lang="en-US" sz="3600" dirty="0" smtClean="0">
              <a:latin typeface="Comic Sans MS" pitchFamily="66" charset="0"/>
            </a:endParaRPr>
          </a:p>
          <a:p>
            <a:endParaRPr lang="en-US" sz="3600" dirty="0" smtClean="0">
              <a:latin typeface="Comic Sans MS" pitchFamily="66" charset="0"/>
            </a:endParaRPr>
          </a:p>
          <a:p>
            <a:endParaRPr lang="en-IN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Dengue and </a:t>
            </a:r>
            <a:r>
              <a:rPr lang="en-US" dirty="0" err="1" smtClean="0"/>
              <a:t>Chikungunya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Dengue in India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7950" y="1554163"/>
          <a:ext cx="8882062" cy="1381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883"/>
                <a:gridCol w="1085597"/>
                <a:gridCol w="1085597"/>
                <a:gridCol w="1085597"/>
                <a:gridCol w="1085597"/>
                <a:gridCol w="1085597"/>
                <a:gridCol w="1085597"/>
                <a:gridCol w="1085597"/>
              </a:tblGrid>
              <a:tr h="3706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2008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2009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2010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2011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2012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2014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</a:tr>
              <a:tr h="63992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Confirmed cases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12561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15535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28292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18860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46902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75808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40425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</a:tr>
              <a:tr h="3706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Deaths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80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96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110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169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241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193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131</a:t>
                      </a:r>
                      <a:endParaRPr lang="en-US" sz="1800" dirty="0"/>
                    </a:p>
                  </a:txBody>
                  <a:tcPr marL="91435" marR="91435" marT="45691" marB="45691"/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899592" y="3501008"/>
          <a:ext cx="80648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47650"/>
            <a:ext cx="8848725" cy="620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467544" y="1124744"/>
          <a:ext cx="806489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400" dirty="0" smtClean="0"/>
              <a:t>Dengue incidence 2014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latin typeface="Comic Sans MS" pitchFamily="66" charset="0"/>
              </a:rPr>
              <a:t>Suspected Dengue fever cases 19696 </a:t>
            </a:r>
          </a:p>
          <a:p>
            <a:r>
              <a:rPr lang="en-US" sz="2400" dirty="0" smtClean="0">
                <a:latin typeface="Comic Sans MS" pitchFamily="66" charset="0"/>
              </a:rPr>
              <a:t>Blood samples tested 11834</a:t>
            </a:r>
          </a:p>
          <a:p>
            <a:r>
              <a:rPr lang="en-US" sz="2400" dirty="0" smtClean="0">
                <a:latin typeface="Comic Sans MS" pitchFamily="66" charset="0"/>
              </a:rPr>
              <a:t>Confirmed cases 3066 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ELISA 2732, 	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NS1 antigen 334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722813" y="1554163"/>
          <a:ext cx="4267200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What about this year?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As on 26 Oct, 31408 suspected cases</a:t>
            </a:r>
          </a:p>
          <a:p>
            <a:r>
              <a:rPr lang="en-US" sz="4000" dirty="0" smtClean="0"/>
              <a:t>4215 confirmed cases</a:t>
            </a:r>
          </a:p>
          <a:p>
            <a:r>
              <a:rPr lang="en-US" sz="4000" dirty="0" smtClean="0"/>
              <a:t>9 deaths</a:t>
            </a:r>
          </a:p>
          <a:p>
            <a:r>
              <a:rPr lang="en-US" sz="4000" dirty="0" smtClean="0"/>
              <a:t>Bengaluru, Bellary, and </a:t>
            </a:r>
            <a:r>
              <a:rPr lang="en-US" sz="4000" dirty="0" err="1" smtClean="0"/>
              <a:t>Udupi</a:t>
            </a:r>
            <a:r>
              <a:rPr lang="en-US" sz="4000" dirty="0" smtClean="0"/>
              <a:t> are worst affected</a:t>
            </a:r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What is the trend?</a:t>
            </a:r>
            <a:endParaRPr lang="en-IN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98693" y="1772816"/>
          <a:ext cx="874661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Chikungunya</a:t>
            </a:r>
            <a:r>
              <a:rPr lang="en-US" dirty="0" smtClean="0"/>
              <a:t> since 2006..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57200"/>
            <a:ext cx="8712201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685800" y="1371600"/>
            <a:ext cx="77898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No Vaccine </a:t>
            </a:r>
            <a:r>
              <a:rPr lang="en-US" sz="2400" dirty="0" smtClean="0">
                <a:solidFill>
                  <a:srgbClr val="4E3B30"/>
                </a:solidFill>
                <a:latin typeface="Comic Sans MS" pitchFamily="66" charset="0"/>
              </a:rPr>
              <a:t>available as of now.</a:t>
            </a:r>
            <a:endParaRPr lang="en-US" sz="2400" dirty="0">
              <a:solidFill>
                <a:srgbClr val="4E3B30"/>
              </a:solidFill>
              <a:latin typeface="Comic Sans MS" pitchFamily="66" charset="0"/>
            </a:endParaRPr>
          </a:p>
          <a:p>
            <a:pPr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No specific treatment</a:t>
            </a:r>
          </a:p>
          <a:p>
            <a:pPr lvl="1" eaLnBrk="1" hangingPunct="1">
              <a:spcBef>
                <a:spcPts val="500"/>
              </a:spcBef>
              <a:buClr>
                <a:srgbClr val="F0A22E"/>
              </a:buClr>
              <a:buSzPct val="70000"/>
              <a:buFont typeface="Wingdings 2" pitchFamily="18" charset="2"/>
              <a:buChar char=""/>
            </a:pPr>
            <a:r>
              <a:rPr lang="en-US" sz="2000" dirty="0">
                <a:solidFill>
                  <a:srgbClr val="4E3B30"/>
                </a:solidFill>
                <a:latin typeface="Comic Sans MS" pitchFamily="66" charset="0"/>
                <a:cs typeface="Times New Roman" pitchFamily="18" charset="0"/>
              </a:rPr>
              <a:t>Purely symptomatic </a:t>
            </a:r>
          </a:p>
          <a:p>
            <a:pPr lvl="1" algn="just" eaLnBrk="1" hangingPunct="1">
              <a:spcBef>
                <a:spcPts val="500"/>
              </a:spcBef>
              <a:buClr>
                <a:srgbClr val="F0A22E"/>
              </a:buClr>
              <a:buSzPct val="70000"/>
              <a:buFont typeface="Wingdings 2" pitchFamily="18" charset="2"/>
              <a:buChar char=""/>
            </a:pPr>
            <a:r>
              <a:rPr lang="en-US" sz="2000" dirty="0">
                <a:solidFill>
                  <a:srgbClr val="4E3B30"/>
                </a:solidFill>
                <a:latin typeface="Comic Sans MS" pitchFamily="66" charset="0"/>
                <a:cs typeface="Times New Roman" pitchFamily="18" charset="0"/>
              </a:rPr>
              <a:t>Non-</a:t>
            </a:r>
            <a:r>
              <a:rPr lang="en-US" sz="2000" dirty="0" err="1">
                <a:solidFill>
                  <a:srgbClr val="4E3B30"/>
                </a:solidFill>
                <a:latin typeface="Comic Sans MS" pitchFamily="66" charset="0"/>
                <a:cs typeface="Times New Roman" pitchFamily="18" charset="0"/>
              </a:rPr>
              <a:t>salicylate</a:t>
            </a:r>
            <a:r>
              <a:rPr lang="en-US" sz="2000" dirty="0">
                <a:solidFill>
                  <a:srgbClr val="4E3B30"/>
                </a:solidFill>
                <a:latin typeface="Comic Sans MS" pitchFamily="66" charset="0"/>
                <a:cs typeface="Times New Roman" pitchFamily="18" charset="0"/>
              </a:rPr>
              <a:t> analgesics and non-steroidal anti inflammatory drugs</a:t>
            </a:r>
          </a:p>
          <a:p>
            <a:pPr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Surveillance for early detection of outbreak</a:t>
            </a:r>
          </a:p>
          <a:p>
            <a:pPr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Vector Control</a:t>
            </a:r>
          </a:p>
          <a:p>
            <a:pPr lvl="1"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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Adult vector measures</a:t>
            </a:r>
          </a:p>
          <a:p>
            <a:pPr lvl="1"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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Anti-larval measures </a:t>
            </a:r>
            <a:r>
              <a:rPr lang="en-US" sz="2400" b="1" dirty="0">
                <a:solidFill>
                  <a:srgbClr val="4E3B30"/>
                </a:solidFill>
                <a:latin typeface="Comic Sans MS" pitchFamily="66" charset="0"/>
              </a:rPr>
              <a:t>(Source reduction)</a:t>
            </a:r>
          </a:p>
          <a:p>
            <a:pPr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Personal protective measures</a:t>
            </a:r>
          </a:p>
          <a:p>
            <a:pPr eaLnBrk="1" hangingPunct="1">
              <a:spcBef>
                <a:spcPts val="6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en-US" sz="2400" dirty="0">
                <a:solidFill>
                  <a:srgbClr val="4E3B30"/>
                </a:solidFill>
                <a:latin typeface="Comic Sans MS" pitchFamily="66" charset="0"/>
              </a:rPr>
              <a:t>IEC</a:t>
            </a:r>
          </a:p>
        </p:txBody>
      </p:sp>
    </p:spTree>
    <p:extLst>
      <p:ext uri="{BB962C8B-B14F-4D97-AF65-F5344CB8AC3E}">
        <p14:creationId xmlns:p14="http://schemas.microsoft.com/office/powerpoint/2010/main" val="494948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Challenges..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Older age groups are being affected.</a:t>
            </a:r>
          </a:p>
          <a:p>
            <a:r>
              <a:rPr lang="en-US" dirty="0" smtClean="0">
                <a:latin typeface="Comic Sans MS" pitchFamily="66" charset="0"/>
              </a:rPr>
              <a:t>What previously is essentially an urban disease is increasingly being rural also.</a:t>
            </a:r>
          </a:p>
          <a:p>
            <a:r>
              <a:rPr lang="en-US" dirty="0" smtClean="0">
                <a:latin typeface="Comic Sans MS" pitchFamily="66" charset="0"/>
              </a:rPr>
              <a:t>Shortage of testing centers and diagnostic kits</a:t>
            </a:r>
          </a:p>
          <a:p>
            <a:r>
              <a:rPr lang="en-US" dirty="0" smtClean="0">
                <a:latin typeface="Comic Sans MS" pitchFamily="66" charset="0"/>
              </a:rPr>
              <a:t>Shortage of platelets ????</a:t>
            </a:r>
          </a:p>
          <a:p>
            <a:r>
              <a:rPr lang="en-US" dirty="0" smtClean="0">
                <a:latin typeface="Comic Sans MS" pitchFamily="66" charset="0"/>
              </a:rPr>
              <a:t>Poor knowledge and even poorer attitude regarding source reduction measures</a:t>
            </a:r>
            <a:endParaRPr lang="en-IN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Dengue vaccine ???</a:t>
            </a:r>
            <a:endParaRPr lang="en-IN" dirty="0"/>
          </a:p>
        </p:txBody>
      </p:sp>
      <p:pic>
        <p:nvPicPr>
          <p:cNvPr id="4" name="Content Placeholder 3" descr="DengueVaccine_chart_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7272807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osquito-aedes-albopictu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/>
        </p:nvGraphicFramePr>
        <p:xfrm>
          <a:off x="1219200" y="5867400"/>
          <a:ext cx="6553200" cy="64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13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desalbopictus-kt4--621x414@LiveM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990600"/>
            <a:ext cx="74676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des biting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056784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95400" y="1905000"/>
            <a:ext cx="6705600" cy="4191000"/>
            <a:chOff x="1725" y="3240"/>
            <a:chExt cx="8820" cy="6495"/>
          </a:xfrm>
        </p:grpSpPr>
        <p:pic>
          <p:nvPicPr>
            <p:cNvPr id="35843" name="Picture 3" descr="ae-albopictu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" y="6360"/>
              <a:ext cx="4320" cy="3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4" name="Picture 4" descr="aedes_aegypti_adul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" y="6360"/>
              <a:ext cx="4500" cy="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" y="3240"/>
              <a:ext cx="3241" cy="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6" descr="aedes-egg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5040"/>
              <a:ext cx="2130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7" descr="aealbopup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" y="3300"/>
              <a:ext cx="3240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832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AEDES LARVAE</a:t>
            </a:r>
            <a:endParaRPr lang="en-IN" dirty="0"/>
          </a:p>
        </p:txBody>
      </p:sp>
      <p:pic>
        <p:nvPicPr>
          <p:cNvPr id="8" name="Picture 2" descr="C:\Users\K K SWAMY\Desktop\Tirunelveli\DP\DSC019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2150023"/>
            <a:ext cx="5029200" cy="3773978"/>
          </a:xfrm>
          <a:noFill/>
        </p:spPr>
      </p:pic>
    </p:spTree>
    <p:extLst>
      <p:ext uri="{BB962C8B-B14F-4D97-AF65-F5344CB8AC3E}">
        <p14:creationId xmlns:p14="http://schemas.microsoft.com/office/powerpoint/2010/main" val="3274652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avikumar\Pictures\2013-08-01 001\DSC0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763" y="0"/>
            <a:ext cx="456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Trend..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001000" cy="4997152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In 2014 1.1 million total cases and 7.2 </a:t>
            </a:r>
            <a:r>
              <a:rPr lang="en-US" sz="3200" dirty="0" err="1" smtClean="0"/>
              <a:t>lakh</a:t>
            </a:r>
            <a:r>
              <a:rPr lang="en-US" sz="3200" dirty="0" smtClean="0"/>
              <a:t> </a:t>
            </a:r>
            <a:r>
              <a:rPr lang="en-US" sz="3200" dirty="0" err="1" smtClean="0"/>
              <a:t>P.f</a:t>
            </a:r>
            <a:r>
              <a:rPr lang="en-US" sz="3200" dirty="0" smtClean="0"/>
              <a:t> cases. (12.4 </a:t>
            </a:r>
            <a:r>
              <a:rPr lang="en-US" sz="3200" dirty="0" err="1" smtClean="0"/>
              <a:t>crore</a:t>
            </a:r>
            <a:r>
              <a:rPr lang="en-US" sz="3200" dirty="0" smtClean="0"/>
              <a:t> blood smears)</a:t>
            </a:r>
          </a:p>
          <a:p>
            <a:r>
              <a:rPr lang="en-US" sz="3200" dirty="0" smtClean="0"/>
              <a:t>API =0.9, SPR=0.89, </a:t>
            </a:r>
            <a:r>
              <a:rPr lang="en-US" sz="3200" dirty="0" err="1" smtClean="0"/>
              <a:t>P.f</a:t>
            </a:r>
            <a:r>
              <a:rPr lang="en-US" sz="3200" dirty="0" smtClean="0"/>
              <a:t> % =65</a:t>
            </a:r>
          </a:p>
          <a:p>
            <a:r>
              <a:rPr lang="en-US" sz="3200" dirty="0" smtClean="0"/>
              <a:t>In 2014 there has been a </a:t>
            </a:r>
            <a:r>
              <a:rPr lang="en-US" sz="3200" dirty="0" smtClean="0"/>
              <a:t>25 </a:t>
            </a:r>
            <a:r>
              <a:rPr lang="en-US" sz="3200" dirty="0" smtClean="0"/>
              <a:t>% increase in total malaria cases and </a:t>
            </a:r>
            <a:r>
              <a:rPr lang="en-US" sz="3200" dirty="0" smtClean="0"/>
              <a:t>55 </a:t>
            </a:r>
            <a:r>
              <a:rPr lang="en-US" sz="3200" dirty="0" smtClean="0"/>
              <a:t>% increase in </a:t>
            </a:r>
            <a:r>
              <a:rPr lang="en-US" sz="3200" dirty="0" err="1" smtClean="0"/>
              <a:t>P.f</a:t>
            </a:r>
            <a:r>
              <a:rPr lang="en-US" sz="3200" dirty="0" smtClean="0"/>
              <a:t> cases.</a:t>
            </a:r>
          </a:p>
          <a:p>
            <a:r>
              <a:rPr lang="en-US" sz="3200" dirty="0" smtClean="0"/>
              <a:t>In 2015 also as on the end of May there is an increase of </a:t>
            </a:r>
            <a:r>
              <a:rPr lang="en-US" sz="3200" dirty="0" smtClean="0"/>
              <a:t>6 </a:t>
            </a:r>
            <a:r>
              <a:rPr lang="en-US" sz="3200" dirty="0" smtClean="0"/>
              <a:t>% in total and </a:t>
            </a:r>
            <a:r>
              <a:rPr lang="en-US" sz="3200" dirty="0" smtClean="0"/>
              <a:t>11 </a:t>
            </a:r>
            <a:r>
              <a:rPr lang="en-US" sz="3200" dirty="0" smtClean="0"/>
              <a:t>% in </a:t>
            </a:r>
            <a:r>
              <a:rPr lang="en-US" sz="3200" dirty="0" err="1" smtClean="0"/>
              <a:t>P.f</a:t>
            </a:r>
            <a:r>
              <a:rPr lang="en-US" sz="3200" dirty="0" smtClean="0"/>
              <a:t> cases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356 deaths in 2015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vikumar\Pictures\2013-08-01 001\DSC00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avikumar\Pictures\2013-07-31 001\DSC0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avikumar\Pictures\2013-07-31 001\DSC0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avikumar\Pictures\2013-07-31 001\DSC0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avikumar\Pictures\2013-07-31 001\DSC0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Ravi\FTI\Photos\Overhead cement ta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70104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833" y="838200"/>
            <a:ext cx="385233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avikumar\Pictures\2013-07-31 001\DSC0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383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609600" y="1752600"/>
            <a:ext cx="3276600" cy="3124200"/>
          </a:xfrm>
          <a:prstGeom prst="rect">
            <a:avLst/>
          </a:prstGeom>
        </p:spPr>
      </p:pic>
      <p:pic>
        <p:nvPicPr>
          <p:cNvPr id="3" name="Picture 4" descr="100_3031"/>
          <p:cNvPicPr>
            <a:picLocks noChangeAspect="1" noChangeArrowheads="1"/>
          </p:cNvPicPr>
          <p:nvPr/>
        </p:nvPicPr>
        <p:blipFill>
          <a:blip r:embed="rId3" cstate="print"/>
          <a:srcRect l="21053" r="15788" b="15215"/>
          <a:stretch>
            <a:fillRect/>
          </a:stretch>
        </p:blipFill>
        <p:spPr bwMode="auto">
          <a:xfrm>
            <a:off x="4953000" y="2286000"/>
            <a:ext cx="31242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1149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396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857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00200" y="398463"/>
            <a:ext cx="609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b="1" dirty="0">
                <a:latin typeface="Arial" charset="0"/>
              </a:rPr>
              <a:t>MALARIA ENDEMIC AREAS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362200" y="4114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API</a:t>
            </a:r>
          </a:p>
        </p:txBody>
      </p:sp>
      <p:graphicFrame>
        <p:nvGraphicFramePr>
          <p:cNvPr id="26629" name="Group 5"/>
          <p:cNvGraphicFramePr>
            <a:graphicFrameLocks noGrp="1"/>
          </p:cNvGraphicFramePr>
          <p:nvPr>
            <p:ph idx="4294967295"/>
          </p:nvPr>
        </p:nvGraphicFramePr>
        <p:xfrm>
          <a:off x="4648200" y="1143000"/>
          <a:ext cx="4495800" cy="4637090"/>
        </p:xfrm>
        <a:graphic>
          <a:graphicData uri="http://schemas.openxmlformats.org/drawingml/2006/table">
            <a:tbl>
              <a:tblPr/>
              <a:tblGrid>
                <a:gridCol w="1045383"/>
                <a:gridCol w="776711"/>
                <a:gridCol w="944427"/>
                <a:gridCol w="863011"/>
                <a:gridCol w="866268"/>
              </a:tblGrid>
              <a:tr h="145880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PERCENTAGE CONTRIBUTION OF POPULATION, MALARIA CASES, PF CASES AND DEATHS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(Compared to the country total)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9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States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Population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Malaria cases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Pf cases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Death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N.E. States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6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high endemic states*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86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400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4"/>
          <p:cNvPicPr>
            <a:picLocks noChangeAspect="1" noChangeArrowheads="1"/>
          </p:cNvPicPr>
          <p:nvPr/>
        </p:nvPicPr>
        <p:blipFill>
          <a:blip r:embed="rId4" cstate="print"/>
          <a:srcRect l="10416" t="14824" r="14583"/>
          <a:stretch>
            <a:fillRect/>
          </a:stretch>
        </p:blipFill>
        <p:spPr bwMode="auto">
          <a:xfrm>
            <a:off x="228600" y="6400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" name="Text Box 35"/>
          <p:cNvSpPr txBox="1">
            <a:spLocks noChangeArrowheads="1"/>
          </p:cNvSpPr>
          <p:nvPr/>
        </p:nvSpPr>
        <p:spPr bwMode="auto">
          <a:xfrm>
            <a:off x="4572000" y="5829300"/>
            <a:ext cx="44958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latin typeface="Arial" charset="0"/>
              </a:rPr>
              <a:t>*Andhra, Chhattisgarh, Gujarat, Jharkhand, MP, </a:t>
            </a:r>
          </a:p>
          <a:p>
            <a:pPr>
              <a:spcBef>
                <a:spcPct val="50000"/>
              </a:spcBef>
            </a:pPr>
            <a:r>
              <a:rPr lang="en-US" sz="1400" b="1" u="sng">
                <a:latin typeface="Arial" charset="0"/>
              </a:rPr>
              <a:t>Maharashtra, Orissa, Rajasthan</a:t>
            </a:r>
          </a:p>
        </p:txBody>
      </p:sp>
      <p:sp>
        <p:nvSpPr>
          <p:cNvPr id="2089" name="Text Box 39"/>
          <p:cNvSpPr txBox="1">
            <a:spLocks noChangeArrowheads="1"/>
          </p:cNvSpPr>
          <p:nvPr/>
        </p:nvSpPr>
        <p:spPr bwMode="auto">
          <a:xfrm>
            <a:off x="819150" y="609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i-IN" b="1" u="sng">
              <a:latin typeface="Tahoma" pitchFamily="34" charset="0"/>
            </a:endParaRPr>
          </a:p>
        </p:txBody>
      </p:sp>
      <p:sp>
        <p:nvSpPr>
          <p:cNvPr id="2090" name="Text Box 51"/>
          <p:cNvSpPr txBox="1">
            <a:spLocks noChangeArrowheads="1"/>
          </p:cNvSpPr>
          <p:nvPr/>
        </p:nvSpPr>
        <p:spPr bwMode="auto">
          <a:xfrm>
            <a:off x="914400" y="5943600"/>
            <a:ext cx="342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i-IN" sz="2400" u="sng">
              <a:latin typeface="Tahoma" pitchFamily="34" charset="0"/>
            </a:endParaRPr>
          </a:p>
        </p:txBody>
      </p:sp>
      <p:pic>
        <p:nvPicPr>
          <p:cNvPr id="2091" name="Picture 3" descr="api-fina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557338"/>
            <a:ext cx="41767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00392"/>
          <p:cNvPicPr>
            <a:picLocks noChangeAspect="1" noChangeArrowheads="1"/>
          </p:cNvPicPr>
          <p:nvPr/>
        </p:nvPicPr>
        <p:blipFill>
          <a:blip r:embed="rId3" cstate="email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0014286"/>
          <p:cNvPicPr>
            <a:picLocks noChangeAspect="1" noChangeArrowheads="1"/>
          </p:cNvPicPr>
          <p:nvPr/>
        </p:nvPicPr>
        <p:blipFill>
          <a:blip r:embed="rId4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0"/>
            <a:ext cx="15557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SC00394"/>
          <p:cNvPicPr>
            <a:picLocks noChangeAspect="1" noChangeArrowheads="1"/>
          </p:cNvPicPr>
          <p:nvPr/>
        </p:nvPicPr>
        <p:blipFill>
          <a:blip r:embed="rId5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05263"/>
            <a:ext cx="38354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DSC00383"/>
          <p:cNvPicPr>
            <a:picLocks noChangeAspect="1" noChangeArrowheads="1"/>
          </p:cNvPicPr>
          <p:nvPr/>
        </p:nvPicPr>
        <p:blipFill>
          <a:blip r:embed="rId6" cstate="email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Image215"/>
          <p:cNvPicPr>
            <a:picLocks noChangeAspect="1" noChangeArrowheads="1"/>
          </p:cNvPicPr>
          <p:nvPr/>
        </p:nvPicPr>
        <p:blipFill>
          <a:blip r:embed="rId7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Image309"/>
          <p:cNvPicPr>
            <a:picLocks noChangeAspect="1" noChangeArrowheads="1"/>
          </p:cNvPicPr>
          <p:nvPr/>
        </p:nvPicPr>
        <p:blipFill>
          <a:blip r:embed="rId8" cstate="email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83100"/>
            <a:ext cx="24241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65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868362"/>
          </a:xfrm>
        </p:spPr>
        <p:txBody>
          <a:bodyPr/>
          <a:lstStyle/>
          <a:p>
            <a:r>
              <a:rPr lang="en-US" dirty="0" smtClean="0"/>
              <a:t>Tap Pits as Breeding sites </a:t>
            </a:r>
            <a:endParaRPr lang="en-US" dirty="0"/>
          </a:p>
        </p:txBody>
      </p:sp>
      <p:pic>
        <p:nvPicPr>
          <p:cNvPr id="5" name="Picture 2" descr="I:\DCIM\101MSDCF\DSC01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3291417" cy="2468563"/>
          </a:xfrm>
          <a:prstGeom prst="rect">
            <a:avLst/>
          </a:prstGeom>
          <a:noFill/>
        </p:spPr>
      </p:pic>
      <p:pic>
        <p:nvPicPr>
          <p:cNvPr id="7" name="Picture 3" descr="I:\DCIM\101MSDCF\DSC01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90888" cy="2468166"/>
          </a:xfrm>
          <a:prstGeom prst="rect">
            <a:avLst/>
          </a:prstGeom>
          <a:noFill/>
        </p:spPr>
      </p:pic>
      <p:pic>
        <p:nvPicPr>
          <p:cNvPr id="10" name="Picture 5" descr="I:\DCIM\101MSDCF\DSC0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038600"/>
            <a:ext cx="3290888" cy="2468166"/>
          </a:xfrm>
          <a:prstGeom prst="rect">
            <a:avLst/>
          </a:prstGeom>
          <a:noFill/>
        </p:spPr>
      </p:pic>
      <p:pic>
        <p:nvPicPr>
          <p:cNvPr id="37894" name="Picture 6" descr="I:\DCIM\101MSDCF\DSC0158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038798"/>
            <a:ext cx="3290888" cy="2468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1527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ken p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All Users\Documents\My Pictures\Kodak Pictures\Mandya\100_01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329238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91908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0142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2819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Image217"/>
          <p:cNvPicPr>
            <a:picLocks noChangeAspect="1" noChangeArrowheads="1"/>
          </p:cNvPicPr>
          <p:nvPr/>
        </p:nvPicPr>
        <p:blipFill>
          <a:blip r:embed="rId4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9914093"/>
          <p:cNvPicPr>
            <a:picLocks noChangeAspect="1" noChangeArrowheads="1"/>
          </p:cNvPicPr>
          <p:nvPr/>
        </p:nvPicPr>
        <p:blipFill>
          <a:blip r:embed="rId5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0"/>
            <a:ext cx="1819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age42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7638"/>
            <a:ext cx="30480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DSC0038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18025"/>
            <a:ext cx="36576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65400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Image30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4495800"/>
            <a:ext cx="14763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 descr="Image219"/>
          <p:cNvPicPr>
            <a:picLocks noChangeAspect="1" noChangeArrowheads="1"/>
          </p:cNvPicPr>
          <p:nvPr/>
        </p:nvPicPr>
        <p:blipFill>
          <a:blip r:embed="rId10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4290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161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Ravi\Dengue\Aedes breeding sit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62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564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Ravi\Dengue\Aedes breeding sit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867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965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Ravi\Dengue\Aedes breeding site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4975"/>
            <a:ext cx="61722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21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All Users\Documents\My Pictures\Kodak Pictures\Mandya\cement ta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4438"/>
            <a:ext cx="525780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529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ll Users\Documents\My Pictures\Kodak Pictures\Mandya\100_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4433888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92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994817208"/>
              </p:ext>
            </p:extLst>
          </p:nvPr>
        </p:nvGraphicFramePr>
        <p:xfrm>
          <a:off x="1043608" y="1340768"/>
          <a:ext cx="770485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Where is it prevalent more in 2014?</a:t>
            </a:r>
            <a:endParaRPr lang="en-IN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06803"/>
            <a:ext cx="7287344" cy="6647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Lymphatic </a:t>
            </a:r>
            <a:r>
              <a:rPr lang="en-US" dirty="0" err="1" smtClean="0">
                <a:solidFill>
                  <a:schemeClr val="tx1"/>
                </a:solidFill>
              </a:rPr>
              <a:t>Filariasis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5" descr="elep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29081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Lymphatic Filariasis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4" b="5318"/>
          <a:stretch>
            <a:fillRect/>
          </a:stretch>
        </p:blipFill>
        <p:spPr bwMode="auto">
          <a:xfrm>
            <a:off x="5220072" y="2060848"/>
            <a:ext cx="3168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.quinquefaciat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797152"/>
            <a:ext cx="3096344" cy="19168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Distribution of LF in the world</a:t>
            </a:r>
            <a:endParaRPr lang="en-IN" dirty="0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77686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Where?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600" dirty="0" smtClean="0">
                <a:latin typeface="Comic Sans MS" pitchFamily="66" charset="0"/>
              </a:rPr>
              <a:t>99.4% of infections are caused by </a:t>
            </a:r>
            <a:r>
              <a:rPr lang="en-IN" sz="3600" dirty="0" err="1" smtClean="0">
                <a:latin typeface="Comic Sans MS" pitchFamily="66" charset="0"/>
              </a:rPr>
              <a:t>Wuchereria</a:t>
            </a:r>
            <a:r>
              <a:rPr lang="en-IN" sz="3600" dirty="0" smtClean="0">
                <a:latin typeface="Comic Sans MS" pitchFamily="66" charset="0"/>
              </a:rPr>
              <a:t> </a:t>
            </a:r>
            <a:r>
              <a:rPr lang="en-IN" sz="3600" dirty="0" err="1" smtClean="0">
                <a:latin typeface="Comic Sans MS" pitchFamily="66" charset="0"/>
              </a:rPr>
              <a:t>bancrofti</a:t>
            </a:r>
            <a:r>
              <a:rPr lang="en-IN" sz="3600" dirty="0" smtClean="0">
                <a:latin typeface="Comic Sans MS" pitchFamily="66" charset="0"/>
              </a:rPr>
              <a:t> and rest by </a:t>
            </a:r>
            <a:r>
              <a:rPr lang="en-IN" sz="3600" dirty="0" err="1" smtClean="0">
                <a:latin typeface="Comic Sans MS" pitchFamily="66" charset="0"/>
              </a:rPr>
              <a:t>Brugia</a:t>
            </a:r>
            <a:r>
              <a:rPr lang="en-IN" sz="3600" dirty="0" smtClean="0">
                <a:latin typeface="Comic Sans MS" pitchFamily="66" charset="0"/>
              </a:rPr>
              <a:t> </a:t>
            </a:r>
            <a:r>
              <a:rPr lang="en-IN" sz="3600" dirty="0" err="1" smtClean="0">
                <a:latin typeface="Comic Sans MS" pitchFamily="66" charset="0"/>
              </a:rPr>
              <a:t>malayi</a:t>
            </a:r>
            <a:r>
              <a:rPr lang="en-IN" sz="3600" dirty="0" smtClean="0">
                <a:latin typeface="Comic Sans MS" pitchFamily="66" charset="0"/>
              </a:rPr>
              <a:t>. </a:t>
            </a:r>
          </a:p>
          <a:p>
            <a:r>
              <a:rPr lang="en-IN" sz="3600" dirty="0" smtClean="0">
                <a:latin typeface="Comic Sans MS" pitchFamily="66" charset="0"/>
              </a:rPr>
              <a:t>Vector: </a:t>
            </a:r>
            <a:r>
              <a:rPr lang="en-IN" sz="3600" dirty="0" err="1" smtClean="0">
                <a:latin typeface="Comic Sans MS" pitchFamily="66" charset="0"/>
              </a:rPr>
              <a:t>Culex</a:t>
            </a:r>
            <a:r>
              <a:rPr lang="en-IN" sz="3600" dirty="0" smtClean="0">
                <a:latin typeface="Comic Sans MS" pitchFamily="66" charset="0"/>
              </a:rPr>
              <a:t> </a:t>
            </a:r>
            <a:r>
              <a:rPr lang="en-IN" sz="3600" dirty="0" err="1" smtClean="0">
                <a:latin typeface="Comic Sans MS" pitchFamily="66" charset="0"/>
              </a:rPr>
              <a:t>quinquefasciatus</a:t>
            </a:r>
            <a:r>
              <a:rPr lang="en-IN" sz="3600" dirty="0" smtClean="0">
                <a:latin typeface="Comic Sans MS" pitchFamily="66" charset="0"/>
              </a:rPr>
              <a:t>. </a:t>
            </a:r>
          </a:p>
          <a:p>
            <a:r>
              <a:rPr lang="en-IN" sz="3600" dirty="0" smtClean="0">
                <a:latin typeface="Comic Sans MS" pitchFamily="66" charset="0"/>
              </a:rPr>
              <a:t>Endemic in 255 districts in 21 states and UTs</a:t>
            </a:r>
            <a:endParaRPr lang="en-IN" sz="3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52565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Filaria</a:t>
            </a:r>
            <a:r>
              <a:rPr lang="en-US" dirty="0" smtClean="0"/>
              <a:t> Map 2012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30"/>
          <a:stretch>
            <a:fillRect/>
          </a:stretch>
        </p:blipFill>
        <p:spPr bwMode="auto">
          <a:xfrm>
            <a:off x="2743200" y="1600200"/>
            <a:ext cx="4343400" cy="4343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9" name="TextBox 58"/>
          <p:cNvSpPr txBox="1">
            <a:spLocks noChangeArrowheads="1"/>
          </p:cNvSpPr>
          <p:nvPr/>
        </p:nvSpPr>
        <p:spPr bwMode="auto">
          <a:xfrm>
            <a:off x="2895600" y="990600"/>
            <a:ext cx="4114800" cy="30321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25804" tIns="12902" rIns="25804" bIns="129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latin typeface="Calibri" pitchFamily="34" charset="0"/>
              </a:rPr>
              <a:t>LF endemic Districts in Karnataka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685800" y="1905000"/>
            <a:ext cx="15700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Bidar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Bijapura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Bagalkot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Gulbarga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Yadgir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Raichur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D Kannada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Udupi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latin typeface="Calibri" pitchFamily="34" charset="0"/>
              </a:rPr>
              <a:t>U Kannada</a:t>
            </a:r>
          </a:p>
        </p:txBody>
      </p:sp>
    </p:spTree>
    <p:extLst>
      <p:ext uri="{BB962C8B-B14F-4D97-AF65-F5344CB8AC3E}">
        <p14:creationId xmlns:p14="http://schemas.microsoft.com/office/powerpoint/2010/main" val="3872963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5563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Strategy..</a:t>
            </a:r>
          </a:p>
        </p:txBody>
      </p:sp>
      <p:pic>
        <p:nvPicPr>
          <p:cNvPr id="11267" name="Picture 2" descr="C:\Users\admin\Desktop\Filaria\Presentation 25.03.11\Cover page Guidelines on ELF India 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46815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C:\Users\admin\Desktop\Filaria\Presentation 25.03.11\Drug distributor guideline cover 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733425"/>
            <a:ext cx="36576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10 rounds of Mass Drug administration completed</a:t>
            </a:r>
          </a:p>
          <a:p>
            <a:r>
              <a:rPr lang="en-US" sz="2800" dirty="0" err="1" smtClean="0">
                <a:latin typeface="Comic Sans MS" pitchFamily="66" charset="0"/>
              </a:rPr>
              <a:t>M.f</a:t>
            </a:r>
            <a:r>
              <a:rPr lang="en-US" sz="2800" dirty="0" smtClean="0">
                <a:latin typeface="Comic Sans MS" pitchFamily="66" charset="0"/>
              </a:rPr>
              <a:t>. rate has shown satisfactory decline in </a:t>
            </a:r>
            <a:r>
              <a:rPr lang="en-US" sz="2800" dirty="0" err="1" smtClean="0">
                <a:latin typeface="Comic Sans MS" pitchFamily="66" charset="0"/>
              </a:rPr>
              <a:t>Dakshina</a:t>
            </a:r>
            <a:r>
              <a:rPr lang="en-US" sz="2800" dirty="0" smtClean="0">
                <a:latin typeface="Comic Sans MS" pitchFamily="66" charset="0"/>
              </a:rPr>
              <a:t> Kannada, </a:t>
            </a:r>
            <a:r>
              <a:rPr lang="en-US" sz="2800" dirty="0" err="1" smtClean="0">
                <a:latin typeface="Comic Sans MS" pitchFamily="66" charset="0"/>
              </a:rPr>
              <a:t>Uttara</a:t>
            </a:r>
            <a:r>
              <a:rPr lang="en-US" sz="2800" dirty="0" smtClean="0">
                <a:latin typeface="Comic Sans MS" pitchFamily="66" charset="0"/>
              </a:rPr>
              <a:t> Kannada and </a:t>
            </a:r>
            <a:r>
              <a:rPr lang="en-US" sz="2800" dirty="0" err="1" smtClean="0">
                <a:latin typeface="Comic Sans MS" pitchFamily="66" charset="0"/>
              </a:rPr>
              <a:t>Udupi</a:t>
            </a:r>
            <a:r>
              <a:rPr lang="en-US" sz="2800" dirty="0" smtClean="0">
                <a:latin typeface="Comic Sans MS" pitchFamily="66" charset="0"/>
              </a:rPr>
              <a:t> districts.  Validation studies showing lack of </a:t>
            </a:r>
            <a:r>
              <a:rPr lang="en-US" sz="2800" dirty="0" err="1" smtClean="0">
                <a:latin typeface="Comic Sans MS" pitchFamily="66" charset="0"/>
              </a:rPr>
              <a:t>antigenaemia</a:t>
            </a:r>
            <a:r>
              <a:rPr lang="en-US" sz="2800" dirty="0" smtClean="0">
                <a:latin typeface="Comic Sans MS" pitchFamily="66" charset="0"/>
              </a:rPr>
              <a:t> in these three districts.</a:t>
            </a:r>
          </a:p>
          <a:p>
            <a:r>
              <a:rPr lang="en-US" sz="2800" dirty="0" smtClean="0">
                <a:latin typeface="Comic Sans MS" pitchFamily="66" charset="0"/>
              </a:rPr>
              <a:t>MDA stopped in these three districts</a:t>
            </a:r>
          </a:p>
          <a:p>
            <a:r>
              <a:rPr lang="en-US" sz="2800" dirty="0" err="1" smtClean="0">
                <a:latin typeface="Comic Sans MS" pitchFamily="66" charset="0"/>
              </a:rPr>
              <a:t>Lymhoedema</a:t>
            </a:r>
            <a:r>
              <a:rPr lang="en-US" sz="2800" dirty="0" smtClean="0">
                <a:latin typeface="Comic Sans MS" pitchFamily="66" charset="0"/>
              </a:rPr>
              <a:t> management progressing </a:t>
            </a:r>
            <a:endParaRPr lang="en-IN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Trend of </a:t>
            </a:r>
            <a:r>
              <a:rPr lang="en-IN" dirty="0" err="1" smtClean="0"/>
              <a:t>M.f</a:t>
            </a:r>
            <a:r>
              <a:rPr lang="en-IN" dirty="0" smtClean="0"/>
              <a:t> rate in Karnataka</a:t>
            </a:r>
            <a:br>
              <a:rPr lang="en-IN" dirty="0" smtClean="0"/>
            </a:br>
            <a:endParaRPr lang="en-IN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304800" y="1447800"/>
          <a:ext cx="8534400" cy="464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Reduction of </a:t>
            </a:r>
            <a:r>
              <a:rPr lang="en-US" dirty="0" err="1" smtClean="0"/>
              <a:t>M.f</a:t>
            </a:r>
            <a:r>
              <a:rPr lang="en-US" dirty="0" smtClean="0"/>
              <a:t> rate is not up to the desired level in </a:t>
            </a:r>
            <a:r>
              <a:rPr lang="en-US" dirty="0" err="1" smtClean="0"/>
              <a:t>Bijapur</a:t>
            </a:r>
            <a:r>
              <a:rPr lang="en-US" dirty="0" smtClean="0"/>
              <a:t>, </a:t>
            </a:r>
            <a:r>
              <a:rPr lang="en-US" dirty="0" err="1" smtClean="0"/>
              <a:t>Bagalkot</a:t>
            </a:r>
            <a:r>
              <a:rPr lang="en-US" dirty="0" smtClean="0"/>
              <a:t>, Gulbarga, </a:t>
            </a:r>
            <a:r>
              <a:rPr lang="en-US" dirty="0" err="1" smtClean="0"/>
              <a:t>Raichur</a:t>
            </a:r>
            <a:r>
              <a:rPr lang="en-US" dirty="0" smtClean="0"/>
              <a:t>, </a:t>
            </a:r>
            <a:r>
              <a:rPr lang="en-US" dirty="0" err="1" smtClean="0"/>
              <a:t>Bidar</a:t>
            </a:r>
            <a:r>
              <a:rPr lang="en-US" dirty="0" smtClean="0"/>
              <a:t> and </a:t>
            </a:r>
            <a:r>
              <a:rPr lang="en-US" dirty="0" err="1" smtClean="0"/>
              <a:t>Yadgir</a:t>
            </a:r>
            <a:r>
              <a:rPr lang="en-US" dirty="0" smtClean="0"/>
              <a:t> districts.</a:t>
            </a:r>
          </a:p>
          <a:p>
            <a:r>
              <a:rPr lang="en-US" dirty="0" smtClean="0"/>
              <a:t>Post MDA surveillance in </a:t>
            </a:r>
            <a:r>
              <a:rPr lang="en-US" dirty="0" err="1" smtClean="0"/>
              <a:t>Dakshina</a:t>
            </a:r>
            <a:r>
              <a:rPr lang="en-US" dirty="0" smtClean="0"/>
              <a:t> Kannada, </a:t>
            </a:r>
            <a:r>
              <a:rPr lang="en-US" dirty="0" err="1" smtClean="0"/>
              <a:t>Udupi</a:t>
            </a:r>
            <a:r>
              <a:rPr lang="en-US" dirty="0" smtClean="0"/>
              <a:t> and </a:t>
            </a:r>
            <a:r>
              <a:rPr lang="en-US" dirty="0" err="1" smtClean="0"/>
              <a:t>Uttara</a:t>
            </a:r>
            <a:r>
              <a:rPr lang="en-US" dirty="0" smtClean="0"/>
              <a:t> Kannada districts.</a:t>
            </a:r>
            <a:endParaRPr lang="en-IN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Where are the </a:t>
            </a:r>
            <a:r>
              <a:rPr lang="en-US" dirty="0" err="1" smtClean="0"/>
              <a:t>P.f</a:t>
            </a:r>
            <a:r>
              <a:rPr lang="en-US" dirty="0" smtClean="0"/>
              <a:t> cases in 2014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76874"/>
              </p:ext>
            </p:extLst>
          </p:nvPr>
        </p:nvGraphicFramePr>
        <p:xfrm>
          <a:off x="990600" y="1600200"/>
          <a:ext cx="800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Urban or Rural 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89120"/>
          </a:xfrm>
        </p:spPr>
        <p:txBody>
          <a:bodyPr/>
          <a:lstStyle/>
          <a:p>
            <a:r>
              <a:rPr lang="en-US" dirty="0" smtClean="0"/>
              <a:t>10 % of malaria cases from urban areas in the country</a:t>
            </a:r>
          </a:p>
          <a:p>
            <a:r>
              <a:rPr lang="en-US" dirty="0" smtClean="0"/>
              <a:t>50 % in Karnataka</a:t>
            </a:r>
          </a:p>
          <a:p>
            <a:endParaRPr lang="en-IN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53127496"/>
              </p:ext>
            </p:extLst>
          </p:nvPr>
        </p:nvGraphicFramePr>
        <p:xfrm>
          <a:off x="838200" y="2819400"/>
          <a:ext cx="754380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In Karnataka in 2014..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371600"/>
          <a:ext cx="800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60198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14,794 cases, 1329 </a:t>
            </a:r>
            <a:r>
              <a:rPr lang="en-US" sz="2800" dirty="0" err="1" smtClean="0"/>
              <a:t>P.f</a:t>
            </a:r>
            <a:r>
              <a:rPr lang="en-US" sz="2800" dirty="0" smtClean="0"/>
              <a:t> cases, only 2 deaths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In Karnataka, </a:t>
            </a:r>
            <a:r>
              <a:rPr lang="en-US" dirty="0" err="1" smtClean="0"/>
              <a:t>P.f</a:t>
            </a:r>
            <a:r>
              <a:rPr lang="en-US" dirty="0" smtClean="0"/>
              <a:t> cases in 2014..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00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Theme">
    <a:majorFont>
      <a:latin typeface="Franklin Gothic Medium"/>
      <a:ea typeface="DejaVu Sans"/>
      <a:cs typeface="DejaVu Sans"/>
    </a:majorFont>
    <a:minorFont>
      <a:latin typeface="Franklin Gothic Book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Theme">
    <a:majorFont>
      <a:latin typeface="Franklin Gothic Medium"/>
      <a:ea typeface="DejaVu Sans"/>
      <a:cs typeface="DejaVu Sans"/>
    </a:majorFont>
    <a:minorFont>
      <a:latin typeface="Franklin Gothic Book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Theme">
    <a:majorFont>
      <a:latin typeface="Franklin Gothic Medium"/>
      <a:ea typeface="DejaVu Sans"/>
      <a:cs typeface="DejaVu Sans"/>
    </a:majorFont>
    <a:minorFont>
      <a:latin typeface="Franklin Gothic Book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717</Words>
  <Application>Microsoft Office PowerPoint</Application>
  <PresentationFormat>On-screen Show (4:3)</PresentationFormat>
  <Paragraphs>191</Paragraphs>
  <Slides>59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Flow</vt:lpstr>
      <vt:lpstr>Challenges for control of vector borne diseases in an urban context</vt:lpstr>
      <vt:lpstr>What is the trend?</vt:lpstr>
      <vt:lpstr>Trend..</vt:lpstr>
      <vt:lpstr>PowerPoint Presentation</vt:lpstr>
      <vt:lpstr>Where is it prevalent more in 2014?</vt:lpstr>
      <vt:lpstr>Where are the P.f cases in 2014</vt:lpstr>
      <vt:lpstr>Urban or Rural ?</vt:lpstr>
      <vt:lpstr>In Karnataka in 2014..</vt:lpstr>
      <vt:lpstr>In Karnataka, P.f cases in 2014..</vt:lpstr>
      <vt:lpstr>Achievements</vt:lpstr>
      <vt:lpstr>What are the Challenges??? Technical..</vt:lpstr>
      <vt:lpstr>What are the challenges in urban?</vt:lpstr>
      <vt:lpstr>What are the challenges?</vt:lpstr>
      <vt:lpstr>Dengue and Chikungunya</vt:lpstr>
      <vt:lpstr>Dengue in India</vt:lpstr>
      <vt:lpstr>PowerPoint Presentation</vt:lpstr>
      <vt:lpstr>PowerPoint Presentation</vt:lpstr>
      <vt:lpstr>Dengue incidence 2014</vt:lpstr>
      <vt:lpstr>What about this year?</vt:lpstr>
      <vt:lpstr>Chikungunya since 2006..</vt:lpstr>
      <vt:lpstr>PowerPoint Presentation</vt:lpstr>
      <vt:lpstr>Challenges..</vt:lpstr>
      <vt:lpstr>Dengue vaccine ???</vt:lpstr>
      <vt:lpstr>PowerPoint Presentation</vt:lpstr>
      <vt:lpstr>PowerPoint Presentation</vt:lpstr>
      <vt:lpstr>PowerPoint Presentation</vt:lpstr>
      <vt:lpstr>PowerPoint Presentation</vt:lpstr>
      <vt:lpstr>AEDES LARVAE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Tap Pits as Breeding sites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Lymphatic Filariasis</vt:lpstr>
      <vt:lpstr>Distribution of LF in the world</vt:lpstr>
      <vt:lpstr>Where?</vt:lpstr>
      <vt:lpstr>Filaria Map 2012</vt:lpstr>
      <vt:lpstr>PowerPoint Presentation</vt:lpstr>
      <vt:lpstr>Strategy..</vt:lpstr>
      <vt:lpstr>Progress..</vt:lpstr>
      <vt:lpstr>Trend of M.f rate in Karnataka </vt:lpstr>
      <vt:lpstr>Issues..</vt:lpstr>
      <vt:lpstr>Thanks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for control of vector borne diseases in an urban context</dc:title>
  <dc:creator>DIRECTOR-FTI</dc:creator>
  <cp:lastModifiedBy>Ravikumar</cp:lastModifiedBy>
  <cp:revision>45</cp:revision>
  <dcterms:created xsi:type="dcterms:W3CDTF">2015-10-13T07:43:44Z</dcterms:created>
  <dcterms:modified xsi:type="dcterms:W3CDTF">2015-10-31T01:20:37Z</dcterms:modified>
</cp:coreProperties>
</file>